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15"/>
  </p:notesMasterIdLst>
  <p:sldIdLst>
    <p:sldId id="287" r:id="rId2"/>
    <p:sldId id="280" r:id="rId3"/>
    <p:sldId id="288" r:id="rId4"/>
    <p:sldId id="278" r:id="rId5"/>
    <p:sldId id="289" r:id="rId6"/>
    <p:sldId id="290" r:id="rId7"/>
    <p:sldId id="285" r:id="rId8"/>
    <p:sldId id="291" r:id="rId9"/>
    <p:sldId id="284" r:id="rId10"/>
    <p:sldId id="292" r:id="rId11"/>
    <p:sldId id="293" r:id="rId12"/>
    <p:sldId id="295" r:id="rId13"/>
    <p:sldId id="2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 xmlns:p15="http://schemas.microsoft.com/office/powerpoint/2012/main"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34570" autoAdjust="0"/>
    <p:restoredTop sz="86322" autoAdjust="0"/>
  </p:normalViewPr>
  <p:slideViewPr>
    <p:cSldViewPr snapToGrid="0">
      <p:cViewPr>
        <p:scale>
          <a:sx n="75" d="100"/>
          <a:sy n="75" d="100"/>
        </p:scale>
        <p:origin x="180" y="52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1/21/2019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1/21/2019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59760" y="2277034"/>
            <a:ext cx="6004560" cy="2924886"/>
          </a:xfrm>
        </p:spPr>
        <p:txBody>
          <a:bodyPr>
            <a:normAutofit fontScale="90000"/>
          </a:bodyPr>
          <a:lstStyle/>
          <a:p>
            <a:pPr algn="ctr">
              <a:lnSpc>
                <a:spcPct val="200000"/>
              </a:lnSpc>
            </a:pPr>
            <a:r>
              <a:rPr lang="en-US" dirty="0" smtClean="0">
                <a:solidFill>
                  <a:srgbClr val="00B050"/>
                </a:solidFill>
                <a:latin typeface="Constantia" pitchFamily="18" charset="0"/>
              </a:rPr>
              <a:t>Research on Acids</a:t>
            </a:r>
            <a:br>
              <a:rPr lang="en-US" dirty="0" smtClean="0">
                <a:solidFill>
                  <a:srgbClr val="00B050"/>
                </a:solidFill>
                <a:latin typeface="Constantia" pitchFamily="18" charset="0"/>
              </a:rPr>
            </a:br>
            <a:r>
              <a:rPr lang="en-US" dirty="0" smtClean="0">
                <a:solidFill>
                  <a:srgbClr val="00B050"/>
                </a:solidFill>
                <a:latin typeface="Constantia" pitchFamily="18" charset="0"/>
              </a:rPr>
              <a:t>Name</a:t>
            </a:r>
            <a:br>
              <a:rPr lang="en-US" dirty="0" smtClean="0">
                <a:solidFill>
                  <a:srgbClr val="00B050"/>
                </a:solidFill>
                <a:latin typeface="Constantia" pitchFamily="18" charset="0"/>
              </a:rPr>
            </a:br>
            <a:r>
              <a:rPr lang="en-US" dirty="0" smtClean="0">
                <a:solidFill>
                  <a:srgbClr val="00B050"/>
                </a:solidFill>
                <a:latin typeface="Constantia" pitchFamily="18" charset="0"/>
              </a:rPr>
              <a:t>Institution of Affiliation</a:t>
            </a: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B050"/>
                </a:solidFill>
              </a:rPr>
              <a:t>Introduction</a:t>
            </a:r>
            <a:endParaRPr lang="en-US" dirty="0">
              <a:solidFill>
                <a:srgbClr val="00B050"/>
              </a:solidFill>
            </a:endParaRPr>
          </a:p>
        </p:txBody>
      </p:sp>
      <p:sp>
        <p:nvSpPr>
          <p:cNvPr id="3" name="Content Placeholder 2"/>
          <p:cNvSpPr>
            <a:spLocks noGrp="1"/>
          </p:cNvSpPr>
          <p:nvPr>
            <p:ph idx="1"/>
          </p:nvPr>
        </p:nvSpPr>
        <p:spPr>
          <a:xfrm>
            <a:off x="677333" y="1310640"/>
            <a:ext cx="10944395" cy="5355631"/>
          </a:xfrm>
        </p:spPr>
        <p:txBody>
          <a:bodyPr>
            <a:noAutofit/>
          </a:bodyPr>
          <a:lstStyle/>
          <a:p>
            <a:pPr marL="0" indent="0">
              <a:lnSpc>
                <a:spcPct val="200000"/>
              </a:lnSpc>
              <a:buFont typeface="Wingdings" pitchFamily="2" charset="2"/>
              <a:buChar char="Ø"/>
            </a:pPr>
            <a:r>
              <a:rPr lang="en-US" sz="2000" dirty="0" smtClean="0">
                <a:latin typeface="Constantia" pitchFamily="18" charset="0"/>
              </a:rPr>
              <a:t>An acid is a substance that </a:t>
            </a:r>
            <a:r>
              <a:rPr lang="en-US" sz="2000" dirty="0" err="1" smtClean="0">
                <a:latin typeface="Constantia" pitchFamily="18" charset="0"/>
              </a:rPr>
              <a:t>deionize</a:t>
            </a:r>
            <a:r>
              <a:rPr lang="en-US" sz="2000" dirty="0" smtClean="0">
                <a:latin typeface="Constantia" pitchFamily="18" charset="0"/>
              </a:rPr>
              <a:t> or dissociates in water to yield hydrogen ions or alternatively capable  of forming a covalent bond with an electron pair.</a:t>
            </a:r>
          </a:p>
          <a:p>
            <a:pPr marL="0" indent="0">
              <a:lnSpc>
                <a:spcPct val="200000"/>
              </a:lnSpc>
              <a:buFont typeface="Wingdings" pitchFamily="2" charset="2"/>
              <a:buChar char="Ø"/>
            </a:pPr>
            <a:r>
              <a:rPr lang="en-US" sz="2000" dirty="0" smtClean="0">
                <a:latin typeface="Constantia" pitchFamily="18" charset="0"/>
              </a:rPr>
              <a:t> based on the definition there above, there are two categories of acids they hydrogen ion or proton yielders  i.e. Bronsted acids and the covalent bond formers i.e. the Lewis acids.</a:t>
            </a:r>
          </a:p>
          <a:p>
            <a:pPr marL="0" indent="0">
              <a:lnSpc>
                <a:spcPct val="200000"/>
              </a:lnSpc>
              <a:buFont typeface="Wingdings" pitchFamily="2" charset="2"/>
              <a:buChar char="Ø"/>
            </a:pPr>
            <a:r>
              <a:rPr lang="en-US" sz="2000" dirty="0" smtClean="0">
                <a:latin typeface="Constantia" pitchFamily="18" charset="0"/>
              </a:rPr>
              <a:t>Acids have different strengths with regard to their dissociation in water; there are strong and weak acids. Strong acids dissociates completely in water while weak acids partially dissociates in water.</a:t>
            </a:r>
            <a:endParaRPr lang="en-US" sz="2000" dirty="0" smtClean="0"/>
          </a:p>
        </p:txBody>
      </p:sp>
    </p:spTree>
    <p:extLst>
      <p:ext uri="{BB962C8B-B14F-4D97-AF65-F5344CB8AC3E}">
        <p14:creationId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solidFill>
                  <a:srgbClr val="00B050"/>
                </a:solidFill>
              </a:rPr>
              <a:t>Introduction cont…</a:t>
            </a:r>
            <a:endParaRPr lang="en-US" dirty="0">
              <a:solidFill>
                <a:srgbClr val="00B050"/>
              </a:solidFill>
            </a:endParaRPr>
          </a:p>
        </p:txBody>
      </p:sp>
      <p:sp>
        <p:nvSpPr>
          <p:cNvPr id="3" name="Content Placeholder 2"/>
          <p:cNvSpPr>
            <a:spLocks noGrp="1"/>
          </p:cNvSpPr>
          <p:nvPr>
            <p:ph idx="1"/>
          </p:nvPr>
        </p:nvSpPr>
        <p:spPr>
          <a:xfrm>
            <a:off x="677334" y="1544320"/>
            <a:ext cx="11341946" cy="5140959"/>
          </a:xfrm>
        </p:spPr>
        <p:txBody>
          <a:bodyPr>
            <a:normAutofit/>
          </a:bodyPr>
          <a:lstStyle/>
          <a:p>
            <a:pPr indent="0">
              <a:lnSpc>
                <a:spcPct val="200000"/>
              </a:lnSpc>
              <a:buFont typeface="Wingdings" pitchFamily="2" charset="2"/>
              <a:buChar char="Ø"/>
            </a:pPr>
            <a:r>
              <a:rPr lang="en-US" sz="2000" dirty="0" smtClean="0">
                <a:latin typeface="Constantia" pitchFamily="18" charset="0"/>
              </a:rPr>
              <a:t>Examples of strong acids are nitric acid, sulphuric acid, and hydrochloric acid, among others. examples of weak acids are carbonic acid, acetic acid, and hydrofluoric acid, among others.								</a:t>
            </a:r>
            <a:r>
              <a:rPr lang="en-US" sz="2000" dirty="0" smtClean="0">
                <a:solidFill>
                  <a:srgbClr val="00B050"/>
                </a:solidFill>
                <a:latin typeface="Constantia" pitchFamily="18" charset="0"/>
              </a:rPr>
              <a:t>Acids in Everyday li</a:t>
            </a:r>
            <a:r>
              <a:rPr lang="en-US" sz="2200" dirty="0" smtClean="0">
                <a:solidFill>
                  <a:srgbClr val="00B050"/>
                </a:solidFill>
                <a:latin typeface="Constantia" pitchFamily="18" charset="0"/>
              </a:rPr>
              <a:t>fe                                        </a:t>
            </a:r>
            <a:endParaRPr lang="en-US" sz="2200" dirty="0">
              <a:solidFill>
                <a:srgbClr val="00B050"/>
              </a:solidFill>
              <a:latin typeface="Constantia" pitchFamily="18" charset="0"/>
            </a:endParaRPr>
          </a:p>
        </p:txBody>
      </p:sp>
      <p:pic>
        <p:nvPicPr>
          <p:cNvPr id="1029" name="Picture 5" descr="C:\Users\dan\Documents\new.jpg"/>
          <p:cNvPicPr>
            <a:picLocks noChangeAspect="1" noChangeArrowheads="1"/>
          </p:cNvPicPr>
          <p:nvPr/>
        </p:nvPicPr>
        <p:blipFill>
          <a:blip r:embed="rId2"/>
          <a:srcRect/>
          <a:stretch>
            <a:fillRect/>
          </a:stretch>
        </p:blipFill>
        <p:spPr bwMode="auto">
          <a:xfrm>
            <a:off x="863600" y="3373120"/>
            <a:ext cx="9692640" cy="2966720"/>
          </a:xfrm>
          <a:prstGeom prst="rect">
            <a:avLst/>
          </a:prstGeom>
          <a:noFill/>
        </p:spPr>
      </p:pic>
    </p:spTree>
  </p:cSld>
  <p:clrMapOvr>
    <a:masterClrMapping/>
  </p:clrMapOvr>
  <p:transition spd="slow">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1014" y="254000"/>
            <a:ext cx="8596668" cy="808234"/>
          </a:xfrm>
        </p:spPr>
        <p:txBody>
          <a:bodyPr/>
          <a:lstStyle/>
          <a:p>
            <a:pPr algn="ctr"/>
            <a:r>
              <a:rPr lang="en-US" dirty="0" smtClean="0">
                <a:solidFill>
                  <a:srgbClr val="00B050"/>
                </a:solidFill>
              </a:rPr>
              <a:t>Properties of Acids</a:t>
            </a:r>
            <a:endParaRPr lang="en-US" dirty="0">
              <a:solidFill>
                <a:srgbClr val="00B050"/>
              </a:solidFill>
            </a:endParaRPr>
          </a:p>
        </p:txBody>
      </p:sp>
      <p:sp>
        <p:nvSpPr>
          <p:cNvPr id="3" name="Content Placeholder 2"/>
          <p:cNvSpPr>
            <a:spLocks noGrp="1"/>
          </p:cNvSpPr>
          <p:nvPr>
            <p:ph idx="1"/>
          </p:nvPr>
        </p:nvSpPr>
        <p:spPr>
          <a:xfrm>
            <a:off x="563975" y="924560"/>
            <a:ext cx="11658505" cy="5933440"/>
          </a:xfrm>
        </p:spPr>
        <p:txBody>
          <a:bodyPr>
            <a:normAutofit/>
          </a:bodyPr>
          <a:lstStyle/>
          <a:p>
            <a:pPr>
              <a:buNone/>
            </a:pPr>
            <a:r>
              <a:rPr lang="en-US" sz="2000" u="sng" dirty="0" smtClean="0">
                <a:solidFill>
                  <a:srgbClr val="92D050"/>
                </a:solidFill>
                <a:latin typeface="Constantia" pitchFamily="18" charset="0"/>
              </a:rPr>
              <a:t>Physical properties</a:t>
            </a:r>
          </a:p>
          <a:p>
            <a:pPr lvl="1">
              <a:buFont typeface="Wingdings" pitchFamily="2" charset="2"/>
              <a:buChar char="Ø"/>
            </a:pPr>
            <a:r>
              <a:rPr lang="en-US" sz="2000" dirty="0" smtClean="0">
                <a:latin typeface="Constantia" pitchFamily="18" charset="0"/>
              </a:rPr>
              <a:t>Acids corrode metals</a:t>
            </a:r>
          </a:p>
          <a:p>
            <a:pPr lvl="1">
              <a:buFont typeface="Wingdings" pitchFamily="2" charset="2"/>
              <a:buChar char="Ø"/>
            </a:pPr>
            <a:r>
              <a:rPr lang="en-US" sz="2000" dirty="0" smtClean="0">
                <a:latin typeface="Constantia" pitchFamily="18" charset="0"/>
              </a:rPr>
              <a:t>They have a sour taste</a:t>
            </a:r>
          </a:p>
          <a:p>
            <a:pPr lvl="1">
              <a:buFont typeface="Wingdings" pitchFamily="2" charset="2"/>
              <a:buChar char="Ø"/>
            </a:pPr>
            <a:r>
              <a:rPr lang="en-US" sz="2000" dirty="0" smtClean="0">
                <a:latin typeface="Constantia" pitchFamily="18" charset="0"/>
              </a:rPr>
              <a:t>They have a ph of &lt;7</a:t>
            </a:r>
          </a:p>
          <a:p>
            <a:pPr lvl="1">
              <a:buFont typeface="Wingdings" pitchFamily="2" charset="2"/>
              <a:buChar char="Ø"/>
            </a:pPr>
            <a:r>
              <a:rPr lang="en-US" sz="2000" dirty="0" smtClean="0">
                <a:latin typeface="Constantia" pitchFamily="18" charset="0"/>
              </a:rPr>
              <a:t>They turn blue litmus paper blue</a:t>
            </a:r>
          </a:p>
          <a:p>
            <a:pPr lvl="1">
              <a:buFont typeface="Wingdings" pitchFamily="2" charset="2"/>
              <a:buChar char="Ø"/>
            </a:pPr>
            <a:r>
              <a:rPr lang="en-US" sz="2000" dirty="0" smtClean="0">
                <a:latin typeface="Constantia" pitchFamily="18" charset="0"/>
              </a:rPr>
              <a:t>They conduct electricity</a:t>
            </a:r>
          </a:p>
          <a:p>
            <a:pPr lvl="1">
              <a:buFont typeface="Wingdings" pitchFamily="2" charset="2"/>
              <a:buChar char="Ø"/>
            </a:pPr>
            <a:r>
              <a:rPr lang="en-US" sz="2000" dirty="0" smtClean="0">
                <a:latin typeface="Constantia" pitchFamily="18" charset="0"/>
              </a:rPr>
              <a:t>They have a stinging feeling</a:t>
            </a:r>
          </a:p>
          <a:p>
            <a:pPr>
              <a:buNone/>
            </a:pPr>
            <a:endParaRPr lang="en-US" sz="2000" dirty="0" smtClean="0">
              <a:latin typeface="Constantia" pitchFamily="18" charset="0"/>
            </a:endParaRPr>
          </a:p>
          <a:p>
            <a:pPr>
              <a:buNone/>
            </a:pPr>
            <a:r>
              <a:rPr lang="en-US" sz="2000" u="sng" dirty="0" smtClean="0">
                <a:solidFill>
                  <a:srgbClr val="92D050"/>
                </a:solidFill>
                <a:latin typeface="Constantia" pitchFamily="18" charset="0"/>
              </a:rPr>
              <a:t>Chemical properties</a:t>
            </a:r>
          </a:p>
          <a:p>
            <a:pPr>
              <a:buFont typeface="Wingdings" pitchFamily="2" charset="2"/>
              <a:buChar char="Ø"/>
            </a:pPr>
            <a:r>
              <a:rPr lang="en-US" sz="2000" dirty="0" smtClean="0">
                <a:latin typeface="Constantia" pitchFamily="18" charset="0"/>
              </a:rPr>
              <a:t>Acids react with metals to form salt and hydrogen gas</a:t>
            </a:r>
          </a:p>
          <a:p>
            <a:pPr>
              <a:buNone/>
            </a:pPr>
            <a:r>
              <a:rPr lang="en-US" sz="2000" dirty="0" smtClean="0">
                <a:latin typeface="Constantia" pitchFamily="18" charset="0"/>
              </a:rPr>
              <a:t>			METAL + ACID       SALT + HYDROGEN GAS</a:t>
            </a:r>
          </a:p>
          <a:p>
            <a:pPr>
              <a:buNone/>
            </a:pPr>
            <a:r>
              <a:rPr lang="en-US" sz="2000" dirty="0" smtClean="0">
                <a:latin typeface="Constantia" pitchFamily="18" charset="0"/>
              </a:rPr>
              <a:t>			Example: Magnesium ribbon with dilute hydrochloric acid</a:t>
            </a:r>
          </a:p>
          <a:p>
            <a:pPr>
              <a:buNone/>
            </a:pPr>
            <a:r>
              <a:rPr lang="en-US" sz="2000" dirty="0" smtClean="0">
                <a:latin typeface="Constantia" pitchFamily="18" charset="0"/>
              </a:rPr>
              <a:t>							Mg (s) + HCl (aq)     MgCl2 (aq) + H2 (g)</a:t>
            </a:r>
          </a:p>
        </p:txBody>
      </p:sp>
      <p:cxnSp>
        <p:nvCxnSpPr>
          <p:cNvPr id="13" name="Straight Arrow Connector 12"/>
          <p:cNvCxnSpPr/>
          <p:nvPr/>
        </p:nvCxnSpPr>
        <p:spPr>
          <a:xfrm>
            <a:off x="5313680" y="6329680"/>
            <a:ext cx="33528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a:off x="3230880" y="5466080"/>
            <a:ext cx="467360" cy="1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78760343"/>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33120"/>
          </a:xfrm>
        </p:spPr>
        <p:txBody>
          <a:bodyPr/>
          <a:lstStyle/>
          <a:p>
            <a:pPr algn="ctr"/>
            <a:r>
              <a:rPr lang="en-US" dirty="0" smtClean="0">
                <a:solidFill>
                  <a:srgbClr val="00B050"/>
                </a:solidFill>
              </a:rPr>
              <a:t>Properties of Acids cont…</a:t>
            </a:r>
            <a:endParaRPr lang="en-US" dirty="0"/>
          </a:p>
        </p:txBody>
      </p:sp>
      <p:sp>
        <p:nvSpPr>
          <p:cNvPr id="3" name="Content Placeholder 2"/>
          <p:cNvSpPr>
            <a:spLocks noGrp="1"/>
          </p:cNvSpPr>
          <p:nvPr>
            <p:ph idx="1"/>
          </p:nvPr>
        </p:nvSpPr>
        <p:spPr>
          <a:xfrm>
            <a:off x="294640" y="1188720"/>
            <a:ext cx="11562080" cy="5537201"/>
          </a:xfrm>
        </p:spPr>
        <p:txBody>
          <a:bodyPr>
            <a:normAutofit/>
          </a:bodyPr>
          <a:lstStyle/>
          <a:p>
            <a:pPr>
              <a:lnSpc>
                <a:spcPct val="200000"/>
              </a:lnSpc>
              <a:buFont typeface="Wingdings" pitchFamily="2" charset="2"/>
              <a:buChar char="Ø"/>
            </a:pPr>
            <a:r>
              <a:rPr lang="en-US" sz="2000" dirty="0" smtClean="0">
                <a:latin typeface="Constantia" pitchFamily="18" charset="0"/>
              </a:rPr>
              <a:t>Acids react with carbonates to form salt, carbon (iv) oxide, and water</a:t>
            </a:r>
          </a:p>
          <a:p>
            <a:pPr>
              <a:lnSpc>
                <a:spcPct val="200000"/>
              </a:lnSpc>
              <a:buNone/>
            </a:pPr>
            <a:r>
              <a:rPr lang="en-US" sz="2000" dirty="0" smtClean="0">
                <a:latin typeface="Constantia" pitchFamily="18" charset="0"/>
              </a:rPr>
              <a:t>		ACID + CARBONATE     SALT + CARBON (iv) OXIDE +WATER</a:t>
            </a:r>
          </a:p>
          <a:p>
            <a:pPr>
              <a:lnSpc>
                <a:spcPct val="200000"/>
              </a:lnSpc>
              <a:buNone/>
            </a:pPr>
            <a:r>
              <a:rPr lang="en-US" sz="2000" dirty="0" smtClean="0">
                <a:latin typeface="Constantia" pitchFamily="18" charset="0"/>
              </a:rPr>
              <a:t>		Example: dilute hydrochloric acid with sodium carbonate</a:t>
            </a:r>
          </a:p>
          <a:p>
            <a:pPr>
              <a:lnSpc>
                <a:spcPct val="200000"/>
              </a:lnSpc>
              <a:buNone/>
            </a:pPr>
            <a:r>
              <a:rPr lang="en-US" sz="2000" dirty="0" smtClean="0">
                <a:latin typeface="Constantia" pitchFamily="18" charset="0"/>
              </a:rPr>
              <a:t>				HCl (aq) + Na2CO3 (aq)           NaCl (aq) + CO2 (g) + H2O (l)</a:t>
            </a:r>
          </a:p>
          <a:p>
            <a:pPr>
              <a:lnSpc>
                <a:spcPct val="200000"/>
              </a:lnSpc>
              <a:buFont typeface="Wingdings" pitchFamily="2" charset="2"/>
              <a:buChar char="Ø"/>
            </a:pPr>
            <a:r>
              <a:rPr lang="en-US" sz="2000" dirty="0" smtClean="0">
                <a:latin typeface="Constantia" pitchFamily="18" charset="0"/>
              </a:rPr>
              <a:t>Acids react with metal oxides and metal hydroxides to form salt and water only</a:t>
            </a:r>
            <a:endParaRPr lang="en-US" sz="2000" dirty="0">
              <a:latin typeface="Constantia" pitchFamily="18" charset="0"/>
            </a:endParaRPr>
          </a:p>
          <a:p>
            <a:pPr>
              <a:lnSpc>
                <a:spcPct val="200000"/>
              </a:lnSpc>
              <a:buNone/>
            </a:pPr>
            <a:r>
              <a:rPr lang="en-US" sz="2000" dirty="0" smtClean="0">
                <a:latin typeface="Constantia" pitchFamily="18" charset="0"/>
              </a:rPr>
              <a:t>		ACID + METAL OXIDE     SALT  + WATER</a:t>
            </a:r>
          </a:p>
          <a:p>
            <a:pPr>
              <a:lnSpc>
                <a:spcPct val="200000"/>
              </a:lnSpc>
              <a:buNone/>
            </a:pPr>
            <a:r>
              <a:rPr lang="en-US" sz="2000" dirty="0" smtClean="0">
                <a:latin typeface="Constantia" pitchFamily="18" charset="0"/>
              </a:rPr>
              <a:t>		ACID + METAL HYDROXIDE        SALT + WATER</a:t>
            </a:r>
          </a:p>
        </p:txBody>
      </p:sp>
      <p:cxnSp>
        <p:nvCxnSpPr>
          <p:cNvPr id="19" name="Straight Arrow Connector 18"/>
          <p:cNvCxnSpPr/>
          <p:nvPr/>
        </p:nvCxnSpPr>
        <p:spPr>
          <a:xfrm>
            <a:off x="3230880" y="2367280"/>
            <a:ext cx="314960" cy="1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460240" y="3860800"/>
            <a:ext cx="548640" cy="1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a:off x="3403600" y="5313680"/>
            <a:ext cx="264160" cy="1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4135120" y="6045200"/>
            <a:ext cx="396240" cy="1016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39254" y="548640"/>
            <a:ext cx="3213946" cy="883920"/>
          </a:xfrm>
        </p:spPr>
        <p:txBody>
          <a:bodyPr/>
          <a:lstStyle/>
          <a:p>
            <a:pPr algn="ctr"/>
            <a:r>
              <a:rPr lang="en-US" dirty="0" smtClean="0">
                <a:solidFill>
                  <a:srgbClr val="00B050"/>
                </a:solidFill>
              </a:rPr>
              <a:t>Ph Definition</a:t>
            </a:r>
            <a:endParaRPr lang="en-US" dirty="0"/>
          </a:p>
        </p:txBody>
      </p:sp>
      <p:sp>
        <p:nvSpPr>
          <p:cNvPr id="3" name="Content Placeholder 2"/>
          <p:cNvSpPr>
            <a:spLocks noGrp="1"/>
          </p:cNvSpPr>
          <p:nvPr>
            <p:ph idx="1"/>
          </p:nvPr>
        </p:nvSpPr>
        <p:spPr>
          <a:xfrm>
            <a:off x="677334" y="1239521"/>
            <a:ext cx="10630746" cy="5466080"/>
          </a:xfrm>
        </p:spPr>
        <p:txBody>
          <a:bodyPr>
            <a:normAutofit/>
          </a:bodyPr>
          <a:lstStyle/>
          <a:p>
            <a:pPr indent="0">
              <a:lnSpc>
                <a:spcPct val="200000"/>
              </a:lnSpc>
              <a:buFont typeface="Wingdings" pitchFamily="2" charset="2"/>
              <a:buChar char="Ø"/>
            </a:pPr>
            <a:r>
              <a:rPr lang="en-US" sz="2000" dirty="0" smtClean="0">
                <a:latin typeface="Constantia" pitchFamily="18" charset="0"/>
              </a:rPr>
              <a:t>pH is the measure of the hydrogen ion concentration in a solution. It is also defined as the measure of the acidity or the alkalinity of a solution.</a:t>
            </a:r>
          </a:p>
          <a:p>
            <a:pPr indent="0">
              <a:lnSpc>
                <a:spcPct val="200000"/>
              </a:lnSpc>
              <a:buFont typeface="Wingdings" pitchFamily="2" charset="2"/>
              <a:buChar char="Ø"/>
            </a:pPr>
            <a:r>
              <a:rPr lang="en-US" sz="2000" dirty="0" smtClean="0">
                <a:latin typeface="Constantia" pitchFamily="18" charset="0"/>
              </a:rPr>
              <a:t>pH is measured by a pH meter  which uses a pH scale that ranges from 0 to 14. solutions with pH of less than 7 are acids, solutions with pH of more than 7 are bases, and solutions with a pH of 7 are Neutral.</a:t>
            </a:r>
          </a:p>
          <a:p>
            <a:pPr indent="0">
              <a:lnSpc>
                <a:spcPct val="200000"/>
              </a:lnSpc>
              <a:buFont typeface="Wingdings" pitchFamily="2" charset="2"/>
              <a:buChar char="Ø"/>
            </a:pPr>
            <a:r>
              <a:rPr lang="en-US" sz="2000" dirty="0" smtClean="0">
                <a:latin typeface="Constantia" pitchFamily="18" charset="0"/>
              </a:rPr>
              <a:t>Accurate measurement of the activity of hydrogen ions for most solutions has been difficulty and this prompted the International Union for Pure and Applied Chemistry to redefine pH as the reading of a pH meter that has standardized with standard buffers. </a:t>
            </a:r>
          </a:p>
          <a:p>
            <a:pPr indent="0">
              <a:buFont typeface="Wingdings" pitchFamily="2" charset="2"/>
              <a:buChar char="Ø"/>
            </a:pPr>
            <a:endParaRPr lang="en-US" dirty="0" smtClean="0"/>
          </a:p>
        </p:txBody>
      </p:sp>
    </p:spTree>
  </p:cSld>
  <p:clrMapOvr>
    <a:masterClrMapping/>
  </p:clrMapOvr>
  <p:transition spd="slow">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8534" y="406400"/>
            <a:ext cx="6668346" cy="934720"/>
          </a:xfrm>
        </p:spPr>
        <p:txBody>
          <a:bodyPr>
            <a:noAutofit/>
          </a:bodyPr>
          <a:lstStyle/>
          <a:p>
            <a:pPr algn="ctr"/>
            <a:r>
              <a:rPr lang="en-US" sz="3200" dirty="0" smtClean="0">
                <a:solidFill>
                  <a:srgbClr val="00B050"/>
                </a:solidFill>
                <a:latin typeface="Constantia" pitchFamily="18" charset="0"/>
              </a:rPr>
              <a:t>Sulphuric acid</a:t>
            </a:r>
            <a:endParaRPr lang="en-US" sz="3200" dirty="0">
              <a:solidFill>
                <a:srgbClr val="00B050"/>
              </a:solidFill>
              <a:latin typeface="Constantia" pitchFamily="18" charset="0"/>
            </a:endParaRPr>
          </a:p>
        </p:txBody>
      </p:sp>
      <p:sp>
        <p:nvSpPr>
          <p:cNvPr id="3" name="Content Placeholder 2"/>
          <p:cNvSpPr>
            <a:spLocks noGrp="1"/>
          </p:cNvSpPr>
          <p:nvPr>
            <p:ph idx="1"/>
          </p:nvPr>
        </p:nvSpPr>
        <p:spPr>
          <a:xfrm>
            <a:off x="677334" y="1330961"/>
            <a:ext cx="10905066" cy="5334000"/>
          </a:xfrm>
        </p:spPr>
        <p:txBody>
          <a:bodyPr>
            <a:normAutofit/>
          </a:bodyPr>
          <a:lstStyle/>
          <a:p>
            <a:pPr marL="457200" indent="0">
              <a:lnSpc>
                <a:spcPct val="200000"/>
              </a:lnSpc>
              <a:buFont typeface="Wingdings" pitchFamily="2" charset="2"/>
              <a:buChar char="Ø"/>
            </a:pPr>
            <a:r>
              <a:rPr lang="en-US" sz="2000" dirty="0" smtClean="0">
                <a:latin typeface="Constantia" pitchFamily="18" charset="0"/>
              </a:rPr>
              <a:t>Sulphuric acid is an example of a solution that displays acidic properties. This is a mineral acid made of sulfur, oxygen, and hydrogen as the constituent elements. Mineral acids are derived from inorganic elements.</a:t>
            </a:r>
          </a:p>
          <a:p>
            <a:pPr marL="457200" indent="0">
              <a:lnSpc>
                <a:spcPct val="200000"/>
              </a:lnSpc>
              <a:buFont typeface="Wingdings" pitchFamily="2" charset="2"/>
              <a:buChar char="Ø"/>
            </a:pPr>
            <a:r>
              <a:rPr lang="en-US" sz="2000" dirty="0" smtClean="0">
                <a:latin typeface="Constantia" pitchFamily="18" charset="0"/>
              </a:rPr>
              <a:t>It is a highly dehydrating and oxidizing acid, especially when in high concentration. It is also hygroscopic, readily taking up water when exposed to the atmosphere.</a:t>
            </a:r>
          </a:p>
          <a:p>
            <a:pPr marL="457200" indent="0">
              <a:lnSpc>
                <a:spcPct val="200000"/>
              </a:lnSpc>
              <a:buFont typeface="Wingdings" pitchFamily="2" charset="2"/>
              <a:buChar char="Ø"/>
            </a:pPr>
            <a:r>
              <a:rPr lang="en-US" sz="2000" dirty="0" smtClean="0">
                <a:latin typeface="Constantia" pitchFamily="18" charset="0"/>
              </a:rPr>
              <a:t>The acid is an essential substance in the chemical industry and in the U.S alone, 40 million tons of sulfuric acid are produced every year mainly through the contact process.</a:t>
            </a:r>
          </a:p>
        </p:txBody>
      </p:sp>
    </p:spTree>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4214" y="701040"/>
            <a:ext cx="8596668" cy="670560"/>
          </a:xfrm>
        </p:spPr>
        <p:txBody>
          <a:bodyPr/>
          <a:lstStyle/>
          <a:p>
            <a:pPr algn="ctr"/>
            <a:r>
              <a:rPr lang="en-US" dirty="0" smtClean="0">
                <a:solidFill>
                  <a:srgbClr val="00B050"/>
                </a:solidFill>
                <a:latin typeface="Constantia" pitchFamily="18" charset="0"/>
              </a:rPr>
              <a:t>Sulphuric Acid Production Process</a:t>
            </a:r>
            <a:endParaRPr lang="en-US" dirty="0"/>
          </a:p>
        </p:txBody>
      </p:sp>
      <p:sp>
        <p:nvSpPr>
          <p:cNvPr id="3" name="Content Placeholder 2"/>
          <p:cNvSpPr>
            <a:spLocks noGrp="1"/>
          </p:cNvSpPr>
          <p:nvPr>
            <p:ph idx="1"/>
          </p:nvPr>
        </p:nvSpPr>
        <p:spPr>
          <a:xfrm>
            <a:off x="677334" y="1280160"/>
            <a:ext cx="10823786" cy="5323839"/>
          </a:xfrm>
        </p:spPr>
        <p:txBody>
          <a:bodyPr>
            <a:normAutofit/>
          </a:bodyPr>
          <a:lstStyle/>
          <a:p>
            <a:pPr>
              <a:lnSpc>
                <a:spcPct val="200000"/>
              </a:lnSpc>
              <a:buFont typeface="Wingdings" pitchFamily="2" charset="2"/>
              <a:buChar char="Ø"/>
            </a:pPr>
            <a:r>
              <a:rPr lang="en-US" sz="2000" dirty="0" smtClean="0">
                <a:latin typeface="Constantia" pitchFamily="18" charset="0"/>
              </a:rPr>
              <a:t>Large scale production of sulfuric acid is done through the contact process where the substance is generated in high concentrations as needed by chemical industries.</a:t>
            </a:r>
          </a:p>
          <a:p>
            <a:pPr>
              <a:lnSpc>
                <a:spcPct val="200000"/>
              </a:lnSpc>
              <a:buFont typeface="Wingdings" pitchFamily="2" charset="2"/>
              <a:buChar char="Ø"/>
            </a:pPr>
            <a:r>
              <a:rPr lang="en-US" sz="2000" dirty="0" smtClean="0">
                <a:latin typeface="Constantia" pitchFamily="18" charset="0"/>
              </a:rPr>
              <a:t>This process was patented by Pelegrine Philips, a British vinegar merchant in 1831. </a:t>
            </a:r>
          </a:p>
          <a:p>
            <a:pPr>
              <a:lnSpc>
                <a:spcPct val="200000"/>
              </a:lnSpc>
              <a:buFont typeface="Wingdings" pitchFamily="2" charset="2"/>
              <a:buChar char="Ø"/>
            </a:pPr>
            <a:r>
              <a:rPr lang="en-US" sz="2000" dirty="0" smtClean="0">
                <a:latin typeface="Constantia" pitchFamily="18" charset="0"/>
              </a:rPr>
              <a:t>The process was accepted by chemists as it was more efficient than other production processes and used the less poisonous and inexpensive vanadium (v) catalyst. In addition,  the process yields, oleum and sulfur trioxide.</a:t>
            </a:r>
          </a:p>
          <a:p>
            <a:pPr>
              <a:lnSpc>
                <a:spcPct val="200000"/>
              </a:lnSpc>
              <a:buFont typeface="Wingdings" pitchFamily="2" charset="2"/>
              <a:buChar char="Ø"/>
            </a:pPr>
            <a:r>
              <a:rPr lang="en-US" sz="2000" dirty="0" smtClean="0">
                <a:latin typeface="Constantia" pitchFamily="18" charset="0"/>
              </a:rPr>
              <a:t>The production process follows through five steps.</a:t>
            </a:r>
            <a:endParaRPr lang="en-US" sz="2000" dirty="0">
              <a:latin typeface="Constantia" pitchFamily="18" charset="0"/>
            </a:endParaRPr>
          </a:p>
        </p:txBody>
      </p:sp>
    </p:spTree>
  </p:cSld>
  <p:clrMapOvr>
    <a:masterClrMapping/>
  </p:clrMapOvr>
  <p:transition spd="slow">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01520" y="243840"/>
            <a:ext cx="7122160" cy="670560"/>
          </a:xfrm>
        </p:spPr>
        <p:txBody>
          <a:bodyPr/>
          <a:lstStyle/>
          <a:p>
            <a:pPr algn="ctr"/>
            <a:r>
              <a:rPr lang="en-US" dirty="0" smtClean="0">
                <a:solidFill>
                  <a:srgbClr val="00B050"/>
                </a:solidFill>
                <a:latin typeface="Constantia" pitchFamily="18" charset="0"/>
              </a:rPr>
              <a:t>Sulphuric acid Production Cont…</a:t>
            </a:r>
            <a:endParaRPr lang="en-US" dirty="0">
              <a:solidFill>
                <a:srgbClr val="00B050"/>
              </a:solidFill>
              <a:latin typeface="Constantia" pitchFamily="18" charset="0"/>
            </a:endParaRPr>
          </a:p>
        </p:txBody>
      </p:sp>
      <p:sp>
        <p:nvSpPr>
          <p:cNvPr id="3" name="Content Placeholder 2"/>
          <p:cNvSpPr>
            <a:spLocks noGrp="1"/>
          </p:cNvSpPr>
          <p:nvPr>
            <p:ph idx="1"/>
          </p:nvPr>
        </p:nvSpPr>
        <p:spPr>
          <a:xfrm>
            <a:off x="677334" y="1194620"/>
            <a:ext cx="10900150" cy="5663380"/>
          </a:xfrm>
        </p:spPr>
        <p:txBody>
          <a:bodyPr>
            <a:noAutofit/>
          </a:bodyPr>
          <a:lstStyle/>
          <a:p>
            <a:pPr indent="0">
              <a:lnSpc>
                <a:spcPct val="150000"/>
              </a:lnSpc>
              <a:buFont typeface="Wingdings" pitchFamily="2" charset="2"/>
              <a:buChar char="Ø"/>
            </a:pPr>
            <a:r>
              <a:rPr lang="en-US" sz="2000" dirty="0" smtClean="0">
                <a:latin typeface="Constantia" pitchFamily="18" charset="0"/>
              </a:rPr>
              <a:t>The initial step in the production process involves combination of sulfur and oxygen to form sulfur (iv) oxide</a:t>
            </a:r>
          </a:p>
          <a:p>
            <a:pPr indent="0">
              <a:lnSpc>
                <a:spcPct val="150000"/>
              </a:lnSpc>
              <a:buFont typeface="Wingdings" pitchFamily="2" charset="2"/>
              <a:buChar char="Ø"/>
            </a:pPr>
            <a:r>
              <a:rPr lang="en-US" sz="2000" dirty="0" smtClean="0">
                <a:latin typeface="Constantia" pitchFamily="18" charset="0"/>
              </a:rPr>
              <a:t>Next, sulfur (iv) oxide is passed through a purification unit to avoid poisoning the vanadium (v) catalyst.</a:t>
            </a:r>
          </a:p>
          <a:p>
            <a:pPr indent="0">
              <a:lnSpc>
                <a:spcPct val="150000"/>
              </a:lnSpc>
              <a:buFont typeface="Wingdings" pitchFamily="2" charset="2"/>
              <a:buChar char="Ø"/>
            </a:pPr>
            <a:r>
              <a:rPr lang="en-US" sz="2000" dirty="0" smtClean="0">
                <a:latin typeface="Constantia" pitchFamily="18" charset="0"/>
              </a:rPr>
              <a:t>Excess oxygen is then added to the sulfur (iv) oxide in the presence of vanadium (v) oxide catalyst at 450 degrees and 1-2 atmospheres.</a:t>
            </a:r>
          </a:p>
          <a:p>
            <a:pPr indent="0">
              <a:lnSpc>
                <a:spcPct val="150000"/>
              </a:lnSpc>
              <a:buFont typeface="Wingdings" pitchFamily="2" charset="2"/>
              <a:buChar char="Ø"/>
            </a:pPr>
            <a:r>
              <a:rPr lang="en-US" sz="2000" dirty="0" smtClean="0">
                <a:latin typeface="Constantia" pitchFamily="18" charset="0"/>
              </a:rPr>
              <a:t>The sulfur (vi) oxide formed is mixed with pure sulfuric acid to generate oleum (disulfuric acid).</a:t>
            </a:r>
          </a:p>
          <a:p>
            <a:pPr indent="0">
              <a:lnSpc>
                <a:spcPct val="150000"/>
              </a:lnSpc>
              <a:buFont typeface="Wingdings" pitchFamily="2" charset="2"/>
              <a:buChar char="Ø"/>
            </a:pPr>
            <a:r>
              <a:rPr lang="en-US" sz="2000" dirty="0" smtClean="0">
                <a:latin typeface="Constantia" pitchFamily="18" charset="0"/>
              </a:rPr>
              <a:t>The oleum is then diluted with water to form sulfuric acid</a:t>
            </a:r>
          </a:p>
          <a:p>
            <a:pPr>
              <a:lnSpc>
                <a:spcPct val="150000"/>
              </a:lnSpc>
              <a:buNone/>
            </a:pPr>
            <a:endParaRPr lang="en-US" sz="2400" dirty="0">
              <a:latin typeface="Constantia" pitchFamily="18" charset="0"/>
            </a:endParaRPr>
          </a:p>
        </p:txBody>
      </p:sp>
    </p:spTree>
    <p:extLst>
      <p:ext uri="{BB962C8B-B14F-4D97-AF65-F5344CB8AC3E}">
        <p14:creationId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0" y="243840"/>
            <a:ext cx="7719522" cy="660400"/>
          </a:xfrm>
        </p:spPr>
        <p:txBody>
          <a:bodyPr/>
          <a:lstStyle/>
          <a:p>
            <a:pPr algn="ctr"/>
            <a:r>
              <a:rPr lang="en-US" dirty="0" smtClean="0">
                <a:solidFill>
                  <a:srgbClr val="00B050"/>
                </a:solidFill>
              </a:rPr>
              <a:t>Safety Concerns of Sulphuric Acid</a:t>
            </a:r>
            <a:endParaRPr lang="en-US" dirty="0">
              <a:solidFill>
                <a:srgbClr val="00B050"/>
              </a:solidFill>
            </a:endParaRPr>
          </a:p>
        </p:txBody>
      </p:sp>
      <p:sp>
        <p:nvSpPr>
          <p:cNvPr id="3" name="Content Placeholder 2"/>
          <p:cNvSpPr>
            <a:spLocks noGrp="1"/>
          </p:cNvSpPr>
          <p:nvPr>
            <p:ph idx="1"/>
          </p:nvPr>
        </p:nvSpPr>
        <p:spPr>
          <a:xfrm>
            <a:off x="677334" y="833120"/>
            <a:ext cx="11514666" cy="5811519"/>
          </a:xfrm>
        </p:spPr>
        <p:txBody>
          <a:bodyPr>
            <a:normAutofit/>
          </a:bodyPr>
          <a:lstStyle/>
          <a:p>
            <a:pPr>
              <a:lnSpc>
                <a:spcPct val="150000"/>
              </a:lnSpc>
              <a:buFont typeface="Wingdings" pitchFamily="2" charset="2"/>
              <a:buChar char="Ø"/>
            </a:pPr>
            <a:r>
              <a:rPr lang="en-US" sz="2000" dirty="0" smtClean="0">
                <a:latin typeface="Constantia" pitchFamily="18" charset="0"/>
              </a:rPr>
              <a:t>Sulfuric acid is a highly corrosive acid with it causing burns to the skin as shown in the burnt foot. Workers in the acid’s production plant ought to wear protective gears that covers every part of their body.</a:t>
            </a:r>
          </a:p>
          <a:p>
            <a:pPr>
              <a:buFont typeface="Wingdings" pitchFamily="2" charset="2"/>
              <a:buChar char="Ø"/>
            </a:pPr>
            <a:endParaRPr lang="en-US" sz="2000" dirty="0" smtClean="0">
              <a:latin typeface="Constantia" pitchFamily="18" charset="0"/>
            </a:endParaRPr>
          </a:p>
          <a:p>
            <a:pPr>
              <a:buFont typeface="Wingdings" pitchFamily="2" charset="2"/>
              <a:buChar char="Ø"/>
            </a:pPr>
            <a:endParaRPr lang="en-US" sz="2000" dirty="0" smtClean="0">
              <a:latin typeface="Constantia" pitchFamily="18" charset="0"/>
            </a:endParaRPr>
          </a:p>
          <a:p>
            <a:pPr>
              <a:buNone/>
            </a:pPr>
            <a:endParaRPr lang="en-US" sz="2000" dirty="0" smtClean="0">
              <a:latin typeface="Constantia" pitchFamily="18" charset="0"/>
            </a:endParaRPr>
          </a:p>
          <a:p>
            <a:pPr>
              <a:lnSpc>
                <a:spcPct val="150000"/>
              </a:lnSpc>
              <a:buFont typeface="Wingdings" pitchFamily="2" charset="2"/>
              <a:buChar char="Ø"/>
            </a:pPr>
            <a:r>
              <a:rPr lang="en-US" sz="2000" dirty="0" smtClean="0">
                <a:latin typeface="Constantia" pitchFamily="18" charset="0"/>
              </a:rPr>
              <a:t>Inhalation of sulfuric acid fumes causes chest pains, coughing, shortness of breath, and lung diseases, among other health concerns.</a:t>
            </a:r>
          </a:p>
          <a:p>
            <a:pPr>
              <a:lnSpc>
                <a:spcPct val="150000"/>
              </a:lnSpc>
              <a:buFont typeface="Wingdings" pitchFamily="2" charset="2"/>
              <a:buChar char="Ø"/>
            </a:pPr>
            <a:r>
              <a:rPr lang="en-US" sz="2000" dirty="0" smtClean="0">
                <a:latin typeface="Constantia" pitchFamily="18" charset="0"/>
              </a:rPr>
              <a:t>When waste gases from its production process find their way into the atmosphere, they cause acid rain, which corrode buildings and metal structures. Lakes and rivers also become acidic and this threatens the aquatic life.</a:t>
            </a:r>
            <a:endParaRPr lang="en-US" sz="2000" dirty="0">
              <a:latin typeface="Constantia" pitchFamily="18" charset="0"/>
            </a:endParaRPr>
          </a:p>
        </p:txBody>
      </p:sp>
      <p:pic>
        <p:nvPicPr>
          <p:cNvPr id="2050" name="Picture 2" descr="C:\Users\dan\Documents\se.jpg"/>
          <p:cNvPicPr>
            <a:picLocks noChangeAspect="1" noChangeArrowheads="1"/>
          </p:cNvPicPr>
          <p:nvPr/>
        </p:nvPicPr>
        <p:blipFill>
          <a:blip r:embed="rId2"/>
          <a:srcRect/>
          <a:stretch>
            <a:fillRect/>
          </a:stretch>
        </p:blipFill>
        <p:spPr bwMode="auto">
          <a:xfrm>
            <a:off x="7325360" y="1778000"/>
            <a:ext cx="2786380" cy="1869440"/>
          </a:xfrm>
          <a:prstGeom prst="rect">
            <a:avLst/>
          </a:prstGeom>
          <a:noFill/>
        </p:spPr>
      </p:pic>
      <p:pic>
        <p:nvPicPr>
          <p:cNvPr id="2051" name="Picture 3" descr="C:\Users\dan\Documents\hk.jpg"/>
          <p:cNvPicPr>
            <a:picLocks noChangeAspect="1" noChangeArrowheads="1"/>
          </p:cNvPicPr>
          <p:nvPr/>
        </p:nvPicPr>
        <p:blipFill>
          <a:blip r:embed="rId3"/>
          <a:srcRect/>
          <a:stretch>
            <a:fillRect/>
          </a:stretch>
        </p:blipFill>
        <p:spPr bwMode="auto">
          <a:xfrm>
            <a:off x="4399280" y="1808480"/>
            <a:ext cx="2974340" cy="1859280"/>
          </a:xfrm>
          <a:prstGeom prst="rect">
            <a:avLst/>
          </a:prstGeom>
          <a:noFill/>
        </p:spPr>
      </p:pic>
    </p:spTree>
  </p:cSld>
  <p:clrMapOvr>
    <a:masterClrMapping/>
  </p:clrMapOvr>
  <p:transition spd="slow">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00400" y="152400"/>
            <a:ext cx="5303520" cy="629920"/>
          </a:xfrm>
        </p:spPr>
        <p:txBody>
          <a:bodyPr>
            <a:normAutofit fontScale="90000"/>
          </a:bodyPr>
          <a:lstStyle/>
          <a:p>
            <a:pPr algn="ctr"/>
            <a:r>
              <a:rPr lang="en-US" dirty="0" smtClean="0">
                <a:solidFill>
                  <a:srgbClr val="00B050"/>
                </a:solidFill>
              </a:rPr>
              <a:t>Uses of Sulphuric acid</a:t>
            </a:r>
            <a:endParaRPr lang="en-US" dirty="0">
              <a:solidFill>
                <a:srgbClr val="00B050"/>
              </a:solidFill>
            </a:endParaRPr>
          </a:p>
        </p:txBody>
      </p:sp>
      <p:sp>
        <p:nvSpPr>
          <p:cNvPr id="3" name="Content Placeholder 2"/>
          <p:cNvSpPr>
            <a:spLocks noGrp="1"/>
          </p:cNvSpPr>
          <p:nvPr>
            <p:ph idx="1"/>
          </p:nvPr>
        </p:nvSpPr>
        <p:spPr>
          <a:xfrm>
            <a:off x="213360" y="731520"/>
            <a:ext cx="11744960" cy="6004559"/>
          </a:xfrm>
        </p:spPr>
        <p:txBody>
          <a:bodyPr>
            <a:normAutofit/>
          </a:bodyPr>
          <a:lstStyle/>
          <a:p>
            <a:pPr>
              <a:lnSpc>
                <a:spcPct val="150000"/>
              </a:lnSpc>
              <a:buFont typeface="Wingdings" pitchFamily="2" charset="2"/>
              <a:buChar char="Ø"/>
            </a:pPr>
            <a:r>
              <a:rPr lang="en-US" sz="2000" dirty="0" smtClean="0">
                <a:latin typeface="Constantia" pitchFamily="18" charset="0"/>
              </a:rPr>
              <a:t>In its industrial application, sulfuric acid is used in the manufacture of fertilizers, pharmaceuticals, gasoline, automobile batteries, sulfonation agents, steel manufacturing, bleaching agents, and regeneration of ion exchange resin.</a:t>
            </a:r>
          </a:p>
          <a:p>
            <a:pPr>
              <a:lnSpc>
                <a:spcPct val="150000"/>
              </a:lnSpc>
              <a:buFont typeface="Wingdings" pitchFamily="2" charset="2"/>
              <a:buChar char="Ø"/>
            </a:pPr>
            <a:r>
              <a:rPr lang="en-US" sz="2000" dirty="0" smtClean="0">
                <a:latin typeface="Constantia" pitchFamily="18" charset="0"/>
              </a:rPr>
              <a:t>In the production of fertilizers, sulfuric acid is mixed with a phosphate rock and a reaction occurs producing phosphoric acid. This acid is crystallized in a form that can be safely handled and easily absorbed by plants. Ammonium sulfate is another fertilizer that is made using sulfuric acid.</a:t>
            </a:r>
          </a:p>
          <a:p>
            <a:pPr>
              <a:lnSpc>
                <a:spcPct val="150000"/>
              </a:lnSpc>
              <a:buFont typeface="Wingdings" pitchFamily="2" charset="2"/>
              <a:buChar char="Ø"/>
            </a:pPr>
            <a:r>
              <a:rPr lang="en-US" sz="2000" dirty="0" smtClean="0">
                <a:latin typeface="Constantia" pitchFamily="18" charset="0"/>
              </a:rPr>
              <a:t>As a component in car batteries, it reacts with lead to generate power that is necessary to start the engine system of the care</a:t>
            </a:r>
          </a:p>
          <a:p>
            <a:pPr>
              <a:lnSpc>
                <a:spcPct val="150000"/>
              </a:lnSpc>
              <a:buFont typeface="Wingdings" pitchFamily="2" charset="2"/>
              <a:buChar char="Ø"/>
            </a:pPr>
            <a:r>
              <a:rPr lang="en-US" sz="2000" dirty="0" smtClean="0">
                <a:latin typeface="Constantia" pitchFamily="18" charset="0"/>
              </a:rPr>
              <a:t>With its potent bleaching ability, sulfuric acid is used in dry cleaners. However, spills from the device can cause serious burns if the handler of the machine is unprofessional.</a:t>
            </a:r>
            <a:endParaRPr lang="en-US" sz="2000" dirty="0">
              <a:latin typeface="Constantia" pitchFamily="18" charset="0"/>
            </a:endParaRPr>
          </a:p>
        </p:txBody>
      </p:sp>
    </p:spTree>
  </p:cSld>
  <p:clrMapOvr>
    <a:masterClrMapping/>
  </p:clrMapOvr>
  <p:transition spd="slow">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7814" y="792480"/>
            <a:ext cx="5794586" cy="589280"/>
          </a:xfrm>
        </p:spPr>
        <p:txBody>
          <a:bodyPr>
            <a:normAutofit fontScale="90000"/>
          </a:bodyPr>
          <a:lstStyle/>
          <a:p>
            <a:pPr algn="ctr"/>
            <a:r>
              <a:rPr lang="en-US" dirty="0" smtClean="0">
                <a:solidFill>
                  <a:srgbClr val="00B050"/>
                </a:solidFill>
              </a:rPr>
              <a:t>Uses of Sulfuric acid Cont…</a:t>
            </a:r>
            <a:endParaRPr lang="en-US" dirty="0">
              <a:solidFill>
                <a:srgbClr val="00B050"/>
              </a:solidFill>
            </a:endParaRPr>
          </a:p>
        </p:txBody>
      </p:sp>
      <p:sp>
        <p:nvSpPr>
          <p:cNvPr id="3" name="Content Placeholder 2"/>
          <p:cNvSpPr>
            <a:spLocks noGrp="1"/>
          </p:cNvSpPr>
          <p:nvPr>
            <p:ph idx="1"/>
          </p:nvPr>
        </p:nvSpPr>
        <p:spPr>
          <a:xfrm>
            <a:off x="203200" y="1391920"/>
            <a:ext cx="11846560" cy="5201919"/>
          </a:xfrm>
        </p:spPr>
        <p:txBody>
          <a:bodyPr>
            <a:normAutofit/>
          </a:bodyPr>
          <a:lstStyle/>
          <a:p>
            <a:pPr indent="0">
              <a:lnSpc>
                <a:spcPct val="150000"/>
              </a:lnSpc>
              <a:buFont typeface="Wingdings" pitchFamily="2" charset="2"/>
              <a:buChar char="Ø"/>
            </a:pPr>
            <a:r>
              <a:rPr lang="en-US" sz="2000" dirty="0" smtClean="0">
                <a:latin typeface="Constantia" pitchFamily="18" charset="0"/>
              </a:rPr>
              <a:t>In households, sulfuric acid is used to remove rust, oxidation residues, and scaling from steel and iron devices before they are sold to automobile industries.</a:t>
            </a:r>
          </a:p>
          <a:p>
            <a:pPr indent="0">
              <a:lnSpc>
                <a:spcPct val="150000"/>
              </a:lnSpc>
              <a:buFont typeface="Wingdings" pitchFamily="2" charset="2"/>
              <a:buChar char="Ø"/>
            </a:pPr>
            <a:r>
              <a:rPr lang="en-US" sz="2000" dirty="0" smtClean="0">
                <a:latin typeface="Constantia" pitchFamily="18" charset="0"/>
              </a:rPr>
              <a:t>A mixture of hydrogen peroxide and sulfuric acid piranha solution, a solution that is very poisonous but an effective cleaning agent that is used to clean glassware  in laboratories.</a:t>
            </a:r>
          </a:p>
          <a:p>
            <a:pPr indent="0">
              <a:lnSpc>
                <a:spcPct val="150000"/>
              </a:lnSpc>
              <a:buFont typeface="Wingdings" pitchFamily="2" charset="2"/>
              <a:buChar char="Ø"/>
            </a:pPr>
            <a:r>
              <a:rPr lang="en-US" sz="2000" dirty="0" smtClean="0">
                <a:latin typeface="Constantia" pitchFamily="18" charset="0"/>
              </a:rPr>
              <a:t>The concentration of sulfuric acid also determines its possible uses. Due its high affinity to water, concentrated sulfuric acid is used as a drying agent , especially in the laboratory preparation of gases. In its dilute form, sulfuric acid is used as an electrolyte in car batteries.</a:t>
            </a:r>
            <a:endParaRPr lang="en-US" sz="2000" dirty="0">
              <a:latin typeface="Constantia" pitchFamily="18" charset="0"/>
            </a:endParaRPr>
          </a:p>
        </p:txBody>
      </p:sp>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00960" y="538480"/>
            <a:ext cx="4622800" cy="680720"/>
          </a:xfrm>
        </p:spPr>
        <p:txBody>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32080" y="1107440"/>
            <a:ext cx="11917680" cy="5608319"/>
          </a:xfrm>
        </p:spPr>
        <p:txBody>
          <a:bodyPr/>
          <a:lstStyle/>
          <a:p>
            <a:pPr>
              <a:buFont typeface="Wingdings" pitchFamily="2" charset="2"/>
              <a:buChar char="Ø"/>
            </a:pPr>
            <a:r>
              <a:rPr lang="en-US" sz="2000" dirty="0" smtClean="0">
                <a:latin typeface="Constantia" pitchFamily="18" charset="0"/>
              </a:rPr>
              <a:t>Cox, B. G. (2015). Acids, bases, and salts in mixed-aqueous solvents. </a:t>
            </a:r>
            <a:r>
              <a:rPr lang="en-US" sz="2000" i="1" dirty="0" smtClean="0">
                <a:latin typeface="Constantia" pitchFamily="18" charset="0"/>
              </a:rPr>
              <a:t>Organic Process Research &amp; Development</a:t>
            </a:r>
            <a:r>
              <a:rPr lang="en-US" sz="2000" dirty="0" smtClean="0">
                <a:latin typeface="Constantia" pitchFamily="18" charset="0"/>
              </a:rPr>
              <a:t>, </a:t>
            </a:r>
            <a:r>
              <a:rPr lang="en-US" sz="2000" i="1" dirty="0" smtClean="0">
                <a:latin typeface="Constantia" pitchFamily="18" charset="0"/>
              </a:rPr>
              <a:t>19</a:t>
            </a:r>
            <a:r>
              <a:rPr lang="en-US" sz="2000" dirty="0" smtClean="0">
                <a:latin typeface="Constantia" pitchFamily="18" charset="0"/>
              </a:rPr>
              <a:t>(12), 1800-1808.</a:t>
            </a:r>
          </a:p>
          <a:p>
            <a:pPr>
              <a:buFont typeface="Wingdings" pitchFamily="2" charset="2"/>
              <a:buChar char="Ø"/>
            </a:pPr>
            <a:r>
              <a:rPr lang="en-US" sz="2000" dirty="0" smtClean="0">
                <a:latin typeface="Constantia" pitchFamily="18" charset="0"/>
              </a:rPr>
              <a:t>Lykke, M., Sverdrup, R. and Thellefsen, M., Haldor Topsoe AS, 2018. </a:t>
            </a:r>
            <a:r>
              <a:rPr lang="en-US" sz="2000" i="1" dirty="0" smtClean="0">
                <a:latin typeface="Constantia" pitchFamily="18" charset="0"/>
              </a:rPr>
              <a:t>Process for production of sulfuric acid</a:t>
            </a:r>
            <a:r>
              <a:rPr lang="en-US" sz="2000" dirty="0" smtClean="0">
                <a:latin typeface="Constantia" pitchFamily="18" charset="0"/>
              </a:rPr>
              <a:t>. U.S. Patent Application 15/572,297.</a:t>
            </a:r>
          </a:p>
          <a:p>
            <a:pPr>
              <a:buFont typeface="Wingdings" pitchFamily="2" charset="2"/>
              <a:buChar char="Ø"/>
            </a:pPr>
            <a:r>
              <a:rPr lang="en-US" sz="2000" dirty="0" smtClean="0">
                <a:latin typeface="Constantia" pitchFamily="18" charset="0"/>
              </a:rPr>
              <a:t>Pan, H., &amp; Henriques, L. (2015). Students' Alternate Conceptions on Acids and Bases. </a:t>
            </a:r>
            <a:r>
              <a:rPr lang="en-US" sz="2000" i="1" dirty="0" smtClean="0">
                <a:latin typeface="Constantia" pitchFamily="18" charset="0"/>
              </a:rPr>
              <a:t>School Science and Mathematics</a:t>
            </a:r>
            <a:r>
              <a:rPr lang="en-US" sz="2000" dirty="0" smtClean="0">
                <a:latin typeface="Constantia" pitchFamily="18" charset="0"/>
              </a:rPr>
              <a:t>, </a:t>
            </a:r>
            <a:r>
              <a:rPr lang="en-US" sz="2000" i="1" dirty="0" smtClean="0">
                <a:latin typeface="Constantia" pitchFamily="18" charset="0"/>
              </a:rPr>
              <a:t>115</a:t>
            </a:r>
            <a:r>
              <a:rPr lang="en-US" sz="2000" dirty="0" smtClean="0">
                <a:latin typeface="Constantia" pitchFamily="18" charset="0"/>
              </a:rPr>
              <a:t>(5), 237-243.</a:t>
            </a:r>
          </a:p>
          <a:p>
            <a:pPr>
              <a:buFont typeface="Wingdings" pitchFamily="2" charset="2"/>
              <a:buChar char="Ø"/>
            </a:pPr>
            <a:r>
              <a:rPr lang="en-US" sz="2000" dirty="0" smtClean="0">
                <a:latin typeface="Constantia" pitchFamily="18" charset="0"/>
              </a:rPr>
              <a:t>Timberlake, K. C. (2015). </a:t>
            </a:r>
            <a:r>
              <a:rPr lang="en-US" sz="2000" i="1" dirty="0" smtClean="0">
                <a:latin typeface="Constantia" pitchFamily="18" charset="0"/>
              </a:rPr>
              <a:t>Chemistry: an introduction to general, organic, and biological chemistry</a:t>
            </a:r>
            <a:r>
              <a:rPr lang="en-US" sz="2000" dirty="0" smtClean="0">
                <a:latin typeface="Constantia" pitchFamily="18" charset="0"/>
              </a:rPr>
              <a:t>. Pearson.</a:t>
            </a:r>
            <a:endParaRPr lang="en-US" sz="2000" dirty="0">
              <a:latin typeface="Constantia" pitchFamily="18" charset="0"/>
            </a:endParaRPr>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1689</TotalTime>
  <Words>1127</Words>
  <Application>Microsoft Office PowerPoint</Application>
  <PresentationFormat>Custom</PresentationFormat>
  <Paragraphs>69</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Facet</vt:lpstr>
      <vt:lpstr>Research on Acids Name Institution of Affiliation</vt:lpstr>
      <vt:lpstr>Introduction</vt:lpstr>
      <vt:lpstr>Introduction cont…</vt:lpstr>
      <vt:lpstr>Properties of Acids</vt:lpstr>
      <vt:lpstr>Properties of Acids cont…</vt:lpstr>
      <vt:lpstr>Ph Definition</vt:lpstr>
      <vt:lpstr>Sulphuric acid</vt:lpstr>
      <vt:lpstr>Sulphuric Acid Production Process</vt:lpstr>
      <vt:lpstr>Sulphuric acid Production Cont…</vt:lpstr>
      <vt:lpstr>Safety Concerns of Sulphuric Acid</vt:lpstr>
      <vt:lpstr>Uses of Sulphuric acid</vt:lpstr>
      <vt:lpstr>Uses of Sulfuric acid Cont…</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147</cp:revision>
  <dcterms:created xsi:type="dcterms:W3CDTF">2016-05-08T08:20:33Z</dcterms:created>
  <dcterms:modified xsi:type="dcterms:W3CDTF">2019-01-21T06:01:34Z</dcterms:modified>
</cp:coreProperties>
</file>